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EB Garamond Medium"/>
      <p:regular r:id="rId37"/>
      <p:bold r:id="rId38"/>
      <p:italic r:id="rId39"/>
      <p:boldItalic r:id="rId40"/>
    </p:embeddedFont>
    <p:embeddedFont>
      <p:font typeface="EB Garamond SemiBold"/>
      <p:regular r:id="rId41"/>
      <p:bold r:id="rId42"/>
      <p:italic r:id="rId43"/>
      <p:boldItalic r:id="rId44"/>
    </p:embeddedFont>
    <p:embeddedFont>
      <p:font typeface="EB Garamond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3EE709-9E83-4A93-AAAD-7C3A6AA9AFE1}">
  <a:tblStyle styleId="{8B3EE709-9E83-4A93-AAAD-7C3A6AA9AF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Medium-boldItalic.fntdata"/><Relationship Id="rId20" Type="http://schemas.openxmlformats.org/officeDocument/2006/relationships/slide" Target="slides/slide14.xml"/><Relationship Id="rId42" Type="http://schemas.openxmlformats.org/officeDocument/2006/relationships/font" Target="fonts/EBGaramondSemiBold-bold.fntdata"/><Relationship Id="rId41" Type="http://schemas.openxmlformats.org/officeDocument/2006/relationships/font" Target="fonts/EBGaramondSemiBold-regular.fntdata"/><Relationship Id="rId22" Type="http://schemas.openxmlformats.org/officeDocument/2006/relationships/slide" Target="slides/slide16.xml"/><Relationship Id="rId44" Type="http://schemas.openxmlformats.org/officeDocument/2006/relationships/font" Target="fonts/EBGaramondSemiBold-boldItalic.fntdata"/><Relationship Id="rId21" Type="http://schemas.openxmlformats.org/officeDocument/2006/relationships/slide" Target="slides/slide15.xml"/><Relationship Id="rId43" Type="http://schemas.openxmlformats.org/officeDocument/2006/relationships/font" Target="fonts/EBGaramondSemiBold-italic.fntdata"/><Relationship Id="rId24" Type="http://schemas.openxmlformats.org/officeDocument/2006/relationships/slide" Target="slides/slide18.xml"/><Relationship Id="rId46" Type="http://schemas.openxmlformats.org/officeDocument/2006/relationships/font" Target="fonts/EBGaramond-bold.fntdata"/><Relationship Id="rId23" Type="http://schemas.openxmlformats.org/officeDocument/2006/relationships/slide" Target="slides/slide17.xml"/><Relationship Id="rId45" Type="http://schemas.openxmlformats.org/officeDocument/2006/relationships/font" Target="fonts/EB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EBGaramond-boldItalic.fntdata"/><Relationship Id="rId25" Type="http://schemas.openxmlformats.org/officeDocument/2006/relationships/slide" Target="slides/slide19.xml"/><Relationship Id="rId47" Type="http://schemas.openxmlformats.org/officeDocument/2006/relationships/font" Target="fonts/EBGaramond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italic.fntdata"/><Relationship Id="rId12" Type="http://schemas.openxmlformats.org/officeDocument/2006/relationships/slide" Target="slides/slide6.xml"/><Relationship Id="rId34" Type="http://schemas.openxmlformats.org/officeDocument/2006/relationships/font" Target="fonts/Nunito-bold.fntdata"/><Relationship Id="rId15" Type="http://schemas.openxmlformats.org/officeDocument/2006/relationships/slide" Target="slides/slide9.xml"/><Relationship Id="rId37" Type="http://schemas.openxmlformats.org/officeDocument/2006/relationships/font" Target="fonts/EBGaramondMedium-regular.fntdata"/><Relationship Id="rId14" Type="http://schemas.openxmlformats.org/officeDocument/2006/relationships/slide" Target="slides/slide8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1.xml"/><Relationship Id="rId39" Type="http://schemas.openxmlformats.org/officeDocument/2006/relationships/font" Target="fonts/EBGaramondMedium-italic.fntdata"/><Relationship Id="rId16" Type="http://schemas.openxmlformats.org/officeDocument/2006/relationships/slide" Target="slides/slide10.xml"/><Relationship Id="rId38" Type="http://schemas.openxmlformats.org/officeDocument/2006/relationships/font" Target="fonts/EBGaramond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1dbc8389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1dbc838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17ea4103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17ea4103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pca </a:t>
            </a:r>
            <a:r>
              <a:rPr lang="en"/>
              <a:t>since there are too many features, will take too long computationally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1ff6cb1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1ff6cb1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17ea4103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17ea4103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Training Accuracy </a:t>
            </a:r>
            <a:r>
              <a:rPr lang="en"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0.401</a:t>
            </a:r>
            <a:endParaRPr sz="14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Validation 0.287</a:t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Test 0.281</a:t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17ea4103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17ea4103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1ff6cb1ae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1ff6cb1ae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17ea4103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17ea4103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chen slides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1ff6cb1a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1ff6cb1a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1eff8a59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1eff8a59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1eff8a59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1eff8a59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17ea4103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17ea4103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17ea4103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17ea4103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1eff8a59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1eff8a59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1eff8a59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1eff8a59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1eff8a59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1eff8a59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17ea4103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17ea4103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17ea4103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17ea4103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17ea4103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17ea4103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7ea410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7ea410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1eff8a5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1eff8a5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per-class F scores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1eff8a5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1eff8a5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17ea4103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17ea4103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 runs on two main premises - covariances are 0 and no variable has more importance than another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283f70f3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283f70f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17ea4103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17ea4103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17ea4103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17ea4103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t/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EB Garamond"/>
              <a:buNone/>
              <a:defRPr b="1" sz="38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None/>
              <a:defRPr sz="16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EB Garamond SemiBold"/>
              <a:buNone/>
              <a:defRPr sz="3000"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183950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3.jp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3627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Facial Emotion Recognition</a:t>
            </a:r>
            <a:endParaRPr b="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397250" y="2960650"/>
            <a:ext cx="66066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20">
                <a:latin typeface="EB Garamond Medium"/>
                <a:ea typeface="EB Garamond Medium"/>
                <a:cs typeface="EB Garamond Medium"/>
                <a:sym typeface="EB Garamond Medium"/>
              </a:rPr>
              <a:t>Presented by </a:t>
            </a:r>
            <a:r>
              <a:rPr lang="en" sz="1320">
                <a:latin typeface="EB Garamond Medium"/>
                <a:ea typeface="EB Garamond Medium"/>
                <a:cs typeface="EB Garamond Medium"/>
                <a:sym typeface="EB Garamond Medium"/>
              </a:rPr>
              <a:t>Alan Wang, Amy Tang, Isaac No, Joy Richardson, Philip Huang, Tim Chen</a:t>
            </a:r>
            <a:endParaRPr sz="132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781" y="884050"/>
            <a:ext cx="2008200" cy="13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475" y="431000"/>
            <a:ext cx="4083049" cy="4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50" y="430988"/>
            <a:ext cx="4033425" cy="42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with PCA + CV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775" y="1373100"/>
            <a:ext cx="3328850" cy="28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675" y="1456088"/>
            <a:ext cx="2872300" cy="26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425" y="510750"/>
            <a:ext cx="3608952" cy="375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25" y="510750"/>
            <a:ext cx="3722775" cy="38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/>
          <p:nvPr/>
        </p:nvSpPr>
        <p:spPr>
          <a:xfrm>
            <a:off x="733725" y="2358375"/>
            <a:ext cx="1205400" cy="17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2959975" y="1859400"/>
            <a:ext cx="1352400" cy="14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3067475" y="1647125"/>
            <a:ext cx="1125300" cy="11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819150" y="1183950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Random forest is a classification method which consists of a large number of individual decision trees that operate as an ensemble.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Each individual tree in the random forest spits out a class prediction and the class with the most votes becomes our model’s prediction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00300"/>
            <a:ext cx="4168376" cy="233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with PCA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19150" y="1183950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rincipal Component Analysis (PCA) Explained Visually with Zero Math | by  Casey Cheng | Towards Data Science"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00" y="1643063"/>
            <a:ext cx="24765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pport Vector Machine — Introduction to Machine Learning Algorithms | by  Rohith Gandhi | Towards Data Science"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050" y="1307475"/>
            <a:ext cx="32956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m - What are kernels in support vector machine? - Cross Validated" id="221" name="Google Shape;2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013" y="2744225"/>
            <a:ext cx="31337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819150" y="1183950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75" y="589950"/>
            <a:ext cx="3853449" cy="38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 rotWithShape="1">
          <a:blip r:embed="rId4">
            <a:alphaModFix/>
          </a:blip>
          <a:srcRect b="50835" l="0" r="0" t="0"/>
          <a:stretch/>
        </p:blipFill>
        <p:spPr>
          <a:xfrm>
            <a:off x="4841225" y="662073"/>
            <a:ext cx="3853449" cy="11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658" y="2040600"/>
            <a:ext cx="4042301" cy="20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4">
            <a:alphaModFix/>
          </a:blip>
          <a:srcRect b="0" l="0" r="0" t="90834"/>
          <a:stretch/>
        </p:blipFill>
        <p:spPr>
          <a:xfrm>
            <a:off x="4841225" y="1793399"/>
            <a:ext cx="3853449" cy="2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819150" y="1183950"/>
            <a:ext cx="31758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 later, hidden layers, and output layer (7 nodes in our case)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Weights and biases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Activation function (sigmoid, ReLU,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Backpropagation</a:t>
            </a:r>
            <a:r>
              <a:rPr lang="en"/>
              <a:t> and (stochastic) gradient descent to find the optimal weights and biases that minimize the cost function 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725" y="1535324"/>
            <a:ext cx="4361900" cy="2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348" y="394300"/>
            <a:ext cx="4051375" cy="41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789200" y="3241825"/>
            <a:ext cx="33960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86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26">
                <a:solidFill>
                  <a:srgbClr val="000000"/>
                </a:solidFill>
              </a:rPr>
              <a:t>90.33% training accuracy</a:t>
            </a:r>
            <a:endParaRPr sz="2026">
              <a:solidFill>
                <a:srgbClr val="000000"/>
              </a:solidFill>
            </a:endParaRPr>
          </a:p>
          <a:p>
            <a:pPr indent="-3186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26">
                <a:solidFill>
                  <a:srgbClr val="000000"/>
                </a:solidFill>
              </a:rPr>
              <a:t>62.90% </a:t>
            </a:r>
            <a:r>
              <a:rPr lang="en" sz="2026">
                <a:solidFill>
                  <a:srgbClr val="000000"/>
                </a:solidFill>
              </a:rPr>
              <a:t>validation accuracy</a:t>
            </a:r>
            <a:endParaRPr sz="2026">
              <a:solidFill>
                <a:srgbClr val="000000"/>
              </a:solidFill>
            </a:endParaRPr>
          </a:p>
          <a:p>
            <a:pPr indent="-3186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26">
                <a:solidFill>
                  <a:srgbClr val="000000"/>
                </a:solidFill>
              </a:rPr>
              <a:t>62.87% test accuracy</a:t>
            </a:r>
            <a:endParaRPr sz="2026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23" y="728125"/>
            <a:ext cx="3199075" cy="22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0" l="10817" r="8576" t="0"/>
          <a:stretch/>
        </p:blipFill>
        <p:spPr>
          <a:xfrm>
            <a:off x="623925" y="1264725"/>
            <a:ext cx="3588624" cy="296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b="0" l="8155" r="0" t="0"/>
          <a:stretch/>
        </p:blipFill>
        <p:spPr>
          <a:xfrm>
            <a:off x="4309450" y="1264727"/>
            <a:ext cx="4244632" cy="29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819150" y="1183950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Cats have tail but humans don’t.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Cats have hair all over the body but human only have hair on the head.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…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In the brain, we see features first. Lines, curves, shape…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How can we quantify this using mathematics?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	Convolution!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183950"/>
            <a:ext cx="7505700" cy="32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Facial Recognition is one of the many topics within the field of artificial technology, where it aims to achieve in identifying a person using their face.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</a:t>
            </a:r>
            <a:r>
              <a:rPr lang="en" sz="1400"/>
              <a:t>acial emotion recognition is a specialized topic that narrows down identifying further by analyzing the physiological features of an individual.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We aim to explore differences in classifying facial expressions through the models we learned in this course, primarily focusing on the process of implementing them and analyzing their achieved results.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624775" y="1176400"/>
            <a:ext cx="3111300" cy="3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Picture of an “X”, binary,  7 * 7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We want to extract the feature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“a line goes from top-left to </a:t>
            </a:r>
            <a:r>
              <a:rPr lang="en"/>
              <a:t>button</a:t>
            </a:r>
            <a:r>
              <a:rPr lang="en"/>
              <a:t>-right”, or a diagonal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Use a convolution kernel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 by 3 Identity Matrix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Do Matrix Dot Product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greater the number is in the resulting </a:t>
            </a:r>
            <a:br>
              <a:rPr lang="en"/>
            </a:br>
            <a:r>
              <a:rPr lang="en"/>
              <a:t>5 * 5 matrix, the “more” the feature exists in the original picture</a:t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075" y="1379823"/>
            <a:ext cx="5182372" cy="30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924100" y="1434225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Pooling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Take the maximum value of each section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Maintains feature, reduces size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Activation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Apply sigmoid function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Probability of having this feature</a:t>
            </a:r>
            <a:endParaRPr sz="14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750" y="1456100"/>
            <a:ext cx="2753026" cy="27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212" y="1039675"/>
            <a:ext cx="1601925" cy="162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4675" y="3063825"/>
            <a:ext cx="1546950" cy="15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250" y="1151488"/>
            <a:ext cx="67437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00" y="1765575"/>
            <a:ext cx="3363950" cy="23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22238"/>
            <a:ext cx="3488250" cy="3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Results</a:t>
            </a:r>
            <a:endParaRPr/>
          </a:p>
        </p:txBody>
      </p:sp>
      <p:graphicFrame>
        <p:nvGraphicFramePr>
          <p:cNvPr id="293" name="Google Shape;293;p36"/>
          <p:cNvGraphicFramePr/>
          <p:nvPr/>
        </p:nvGraphicFramePr>
        <p:xfrm>
          <a:off x="848175" y="128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{8B3EE709-9E83-4A93-AAAD-7C3A6AA9AFE1}</a:tableStyleId>
              </a:tblPr>
              <a:tblGrid>
                <a:gridCol w="1876425"/>
                <a:gridCol w="1876425"/>
                <a:gridCol w="1876425"/>
                <a:gridCol w="1876425"/>
              </a:tblGrid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Model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Training Accuracy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Validation Accuracy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Test Accuracy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Naive Bayes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0.232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0.204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0.209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Logistic Regression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0.489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0.364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0.365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K-Means + Log Reg.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0.228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0.197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0.197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KNN with PCA + CV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0.663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0.646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0.638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Random Forest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0.401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0.287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0.281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SVM with PCA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0.631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0.459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0.469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ANN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0.903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0.619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0.629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CNN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0.977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0.728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0.718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Afterword</a:t>
            </a:r>
            <a:endParaRPr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819150" y="1183950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sample size is small, we can flip the pictures as human faces are </a:t>
            </a:r>
            <a:r>
              <a:rPr lang="en" sz="1600"/>
              <a:t>symmetrical</a:t>
            </a:r>
            <a:r>
              <a:rPr lang="en" sz="1600"/>
              <a:t>, increasing sample size by 100%.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Between the classification methods that were covered in this entire project, one hope was to see little to no difference in the inaccuracies of recognizing emotions.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this, a future possible implementation is being able to recognize human expressions from various angles and even with color.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Hence, from this project, it would be a step in various possibilities of further practical application that can be of service to many different fields for convenience and necessity.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Cited</a:t>
            </a:r>
            <a:endParaRPr/>
          </a:p>
        </p:txBody>
      </p:sp>
      <p:sp>
        <p:nvSpPr>
          <p:cNvPr id="305" name="Google Shape;305;p38"/>
          <p:cNvSpPr txBox="1"/>
          <p:nvPr>
            <p:ph idx="1" type="body"/>
          </p:nvPr>
        </p:nvSpPr>
        <p:spPr>
          <a:xfrm>
            <a:off x="819150" y="1183950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Geron. “Hands-on Machine Learning with Scikit-Learn, Keras, and TensorFlow”.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Daumé, </a:t>
            </a:r>
            <a:r>
              <a:rPr lang="en" sz="1600"/>
              <a:t>Hal, III. “A Course in Machine Learning”.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Alizadeh, </a:t>
            </a:r>
            <a:r>
              <a:rPr lang="en" sz="1600"/>
              <a:t>Shima, and Azar Fazel. “Convolutional Neural Networks for Facial Expression Recognition”. https://arxiv.org/abs/1704.06756.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“Introduction to Convolutional Neural Networks CNNs”. https://aigents.co/data-science-blog/publication/introduction-to-convolutional-neural-networks-cnns.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EDA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250" y="1403275"/>
            <a:ext cx="5732876" cy="14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225" y="2865150"/>
            <a:ext cx="4301549" cy="14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0" y="3034450"/>
            <a:ext cx="3520725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650" y="1637100"/>
            <a:ext cx="5328924" cy="4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0738" y="2235913"/>
            <a:ext cx="1770400" cy="6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4484900" y="1456100"/>
            <a:ext cx="38025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Imbalance</a:t>
            </a:r>
            <a:r>
              <a:rPr lang="en" sz="1900"/>
              <a:t> Dataset</a:t>
            </a:r>
            <a:endParaRPr sz="19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⬇  ⬇  ⬇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Subsample or Oversample so that each class has 3,000 instances in training set</a:t>
            </a:r>
            <a:endParaRPr sz="1900"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25" y="1456100"/>
            <a:ext cx="3957787" cy="26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653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Naïve Bayes Classifier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700650" y="1412550"/>
            <a:ext cx="78528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Naïve Bayes uses the Bayes classifier to perform supervised learning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The Bayes Classifier is a </a:t>
            </a:r>
            <a:r>
              <a:rPr lang="en" sz="1600">
                <a:solidFill>
                  <a:srgbClr val="000000"/>
                </a:solidFill>
              </a:rPr>
              <a:t>probabilistic</a:t>
            </a:r>
            <a:r>
              <a:rPr lang="en" sz="1600">
                <a:solidFill>
                  <a:srgbClr val="000000"/>
                </a:solidFill>
              </a:rPr>
              <a:t> model of the form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naive assumption of Bayes is based on strong independence between the features x1,...,xn. </a:t>
            </a:r>
            <a:r>
              <a:rPr lang="en" sz="1600">
                <a:solidFill>
                  <a:srgbClr val="000000"/>
                </a:solidFill>
              </a:rPr>
              <a:t>It does not take into account the weight of one variable over another.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Training accuracy of 23% and validation and test accuracy at 20 and 21%, respectively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Low values in confusion matrix except 0.61 for predicting surprise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8151" l="4278" r="0" t="12940"/>
          <a:stretch/>
        </p:blipFill>
        <p:spPr>
          <a:xfrm>
            <a:off x="6090300" y="1808100"/>
            <a:ext cx="26289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052" y="282600"/>
            <a:ext cx="4467501" cy="448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819150" y="1183950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Linear model for classification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Probabilistic Discriminative Models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Simple to Implement even without libraries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975" y="2320250"/>
            <a:ext cx="5000750" cy="20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19150" y="501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+ Logistic Regression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819150" y="1183950"/>
            <a:ext cx="75057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Clustering:  dimension reduction as a preprocessing step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Surprisingly, result is not good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Possible Reasons: 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K-means doesn’t work well on emotion pre-clustering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Logistic regression does </a:t>
            </a:r>
            <a:r>
              <a:rPr lang="en" sz="1600">
                <a:solidFill>
                  <a:srgbClr val="000000"/>
                </a:solidFill>
              </a:rPr>
              <a:t>poorly on non-linear data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